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83" r:id="rId4"/>
    <p:sldId id="302" r:id="rId5"/>
    <p:sldId id="303" r:id="rId6"/>
    <p:sldId id="256" r:id="rId7"/>
    <p:sldId id="285" r:id="rId8"/>
    <p:sldId id="287" r:id="rId9"/>
    <p:sldId id="288" r:id="rId10"/>
    <p:sldId id="305" r:id="rId11"/>
    <p:sldId id="294" r:id="rId12"/>
    <p:sldId id="289" r:id="rId13"/>
    <p:sldId id="297" r:id="rId14"/>
    <p:sldId id="298" r:id="rId15"/>
    <p:sldId id="296" r:id="rId16"/>
    <p:sldId id="290" r:id="rId17"/>
    <p:sldId id="306" r:id="rId18"/>
    <p:sldId id="304" r:id="rId19"/>
    <p:sldId id="299" r:id="rId20"/>
    <p:sldId id="291" r:id="rId21"/>
    <p:sldId id="307" r:id="rId22"/>
    <p:sldId id="300" r:id="rId23"/>
    <p:sldId id="292" r:id="rId24"/>
    <p:sldId id="308" r:id="rId25"/>
    <p:sldId id="301" r:id="rId26"/>
    <p:sldId id="293" r:id="rId2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6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23DC-5E71-4018-8ED5-76A8D3438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9A768-BCFB-482A-8739-6D5755961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CF09-50CD-45D3-A9A3-62177D30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8FDE-B584-41BA-931A-F3073B95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F66B-F0A6-4F14-8E98-A1E3C72C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402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BB45-9BFF-49CB-827E-90934F87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ABF91-608F-47E7-8C4B-87A1F3862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72114-93BB-49EE-A6BC-80407DE6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A78-804E-4465-A47D-DAD61A2D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85B-0D4E-49E6-95F4-265F90BB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567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88DE0-B6A2-48C4-BAEA-32554B6D5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4122D-64C7-4CDE-8F5D-DB4A258F6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2024-B637-4922-BD4D-90DF384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13323-E945-4766-9BA9-C04BE691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1BAC-B4BA-4C74-8D53-B9FB2E2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252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B76-1F05-444F-B2FE-B1A91192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8656-F8DE-4F50-B7CA-08E1C13E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4962-3174-410D-9801-D51BCE8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90D3-2D46-4D0B-94B1-BF04CF47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63E7-8EFC-4EB2-BB41-2734969B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750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DEA1-76D7-4F2E-9417-180A983E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733F-902B-4DF3-A793-BA19B4B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4B48-A540-4ADF-9D36-324B1058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E35A-E03E-4135-9070-8FEBE325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EA33F-2816-4504-BE80-A919B348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306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A402-E05D-41EC-B0E0-391F9780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DF04-5592-4260-93CA-6A94248F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F663B-7AE5-495E-80D5-CDF4E5902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CCE6-6E88-414E-8346-9A82E398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EDE3E-BC27-462E-A609-BA1D536C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4F9B0-E02F-4AB1-BF4D-E90362E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3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5D88-35FD-4A39-8B0F-582D6435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9EB5-2C54-45CD-8D16-11F813F7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FB647-FB64-4AC1-9EC2-D9FC9A51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4BA62-FFE4-45B1-B3D4-2ED33A8D1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1FB84-0722-473D-A784-57E4D2388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32A9-EAEF-4D0D-BF1A-0D5E8DDC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35BF-958A-47D8-B1BB-262E5491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C870B-BF62-47AD-9681-5A1F5909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846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A111-8443-4E9F-A1CF-747EBB0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2863C-75AF-4777-B4CC-F5AF700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33B52-2BA9-4690-A268-471E6E7E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6D01-EFB4-427A-BC8E-79CB39C0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5375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1DA6-AE85-49AE-88C0-2758B7B8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E8184-999F-4A3A-92AC-DC749F72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2F93-AA7D-4629-B1B9-1B1B9DC4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00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988F-3818-4A59-8A8D-637E52E4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1D3A-3D32-4992-B99C-CB16C2B5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70FD6-3C73-452B-A0FD-FF676C343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EFE09-982C-4AB7-9CA4-D58F9FA8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8E2A-21DD-4790-A80F-0683F6D1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35CA4-66C6-418A-AE6B-FED8F11D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597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DE2-8049-4058-81B1-109CCC2D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46A13-B81E-4A2E-9E82-CC0098212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50D68-FD08-4456-9317-3CFADD52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218A5-B3F8-4358-8FA9-58710BA9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C3BA-3AA4-4419-AAEC-581F4495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FBAB4-A5E7-4CE9-81F1-284610E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7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0578B-65A4-46DD-A263-8C18A17C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5C075-0AB9-420E-94BD-5B659A92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AD755-6DD6-4ED2-93FD-106A2B888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6548-C5BA-49C5-88E1-E06513EB37EC}" type="datetimeFigureOut">
              <a:rPr lang="x-none" smtClean="0"/>
              <a:pPr/>
              <a:t>2/15/2022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59A0-4D79-4480-96F3-42ADA2CD9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B252-40E3-4B6E-BA2E-7CF0B326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4318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F2C-5ADA-477D-B6D9-30E4EA9E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17" y="68176"/>
            <a:ext cx="3754635" cy="56214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Natore District</a:t>
            </a:r>
            <a:endParaRPr lang="x-none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462E4-3EDB-4C40-8221-12038AEEB7E9}"/>
              </a:ext>
            </a:extLst>
          </p:cNvPr>
          <p:cNvSpPr txBox="1"/>
          <p:nvPr/>
        </p:nvSpPr>
        <p:spPr>
          <a:xfrm>
            <a:off x="267218" y="603158"/>
            <a:ext cx="21838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A.</a:t>
            </a:r>
            <a:r>
              <a:rPr lang="en-US" sz="1600" dirty="0" smtClean="0"/>
              <a:t> Sales Universe: 5000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872</a:t>
            </a:r>
            <a:endParaRPr lang="en-US" sz="1600" dirty="0"/>
          </a:p>
          <a:p>
            <a:r>
              <a:rPr lang="en-US" sz="1600" dirty="0"/>
              <a:t>Market Share: </a:t>
            </a:r>
            <a:r>
              <a:rPr lang="en-US" sz="1600" dirty="0" smtClean="0"/>
              <a:t>17.44%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SO:886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17.72%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SO:593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11.86%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SO:323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6.46%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SO:833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Share:16.66 %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SO:269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Share:5.38 %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6.04%</a:t>
            </a:r>
            <a:endParaRPr lang="en-US" sz="1600" dirty="0"/>
          </a:p>
          <a:p>
            <a:r>
              <a:rPr lang="en-US" sz="1600" dirty="0" smtClean="0"/>
              <a:t>Others:922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18.44%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451100" y="3673677"/>
            <a:ext cx="1511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G.</a:t>
            </a:r>
            <a:r>
              <a:rPr lang="en-US" sz="1600" dirty="0"/>
              <a:t> R RSM: 1 </a:t>
            </a:r>
          </a:p>
          <a:p>
            <a:r>
              <a:rPr lang="en-US" sz="1600" dirty="0"/>
              <a:t>R ASM: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R TSM: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 smtClean="0"/>
              <a:t>V RSM</a:t>
            </a:r>
            <a:r>
              <a:rPr lang="en-US" sz="1600" dirty="0"/>
              <a:t>: 1 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ASM: 1</a:t>
            </a:r>
          </a:p>
          <a:p>
            <a:r>
              <a:rPr lang="en-US" sz="1600" dirty="0"/>
              <a:t>V</a:t>
            </a:r>
            <a:r>
              <a:rPr lang="en-US" sz="1600" dirty="0" smtClean="0"/>
              <a:t>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RSM: 1 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ASM: 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 RSM: 1 </a:t>
            </a:r>
          </a:p>
          <a:p>
            <a:r>
              <a:rPr lang="en-US" sz="1600" dirty="0"/>
              <a:t>X ASM: 1</a:t>
            </a:r>
          </a:p>
          <a:p>
            <a:r>
              <a:rPr lang="en-US" sz="1600" dirty="0"/>
              <a:t>X TSM: 1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193265" y="5072726"/>
            <a:ext cx="20822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TTL Investment: </a:t>
            </a:r>
            <a:r>
              <a:rPr lang="en-US" sz="1600" dirty="0" smtClean="0"/>
              <a:t> 90Lac</a:t>
            </a:r>
            <a:endParaRPr lang="en-US" sz="1600" dirty="0"/>
          </a:p>
          <a:p>
            <a:r>
              <a:rPr lang="en-US" sz="1600" dirty="0"/>
              <a:t>Inventory: </a:t>
            </a:r>
            <a:r>
              <a:rPr lang="en-US" sz="1600" dirty="0" smtClean="0"/>
              <a:t>64 Lac</a:t>
            </a:r>
          </a:p>
          <a:p>
            <a:r>
              <a:rPr lang="en-US" sz="1600" dirty="0" smtClean="0"/>
              <a:t>Market  </a:t>
            </a:r>
            <a:r>
              <a:rPr lang="en-US" sz="1600" dirty="0"/>
              <a:t>due: </a:t>
            </a:r>
            <a:r>
              <a:rPr lang="en-US" sz="1600" dirty="0" smtClean="0"/>
              <a:t>7 Lac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568774" y="630316"/>
            <a:ext cx="18616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B.</a:t>
            </a:r>
            <a:r>
              <a:rPr lang="en-US" sz="1600" dirty="0"/>
              <a:t> Retail </a:t>
            </a:r>
            <a:r>
              <a:rPr lang="en-US" sz="1600" dirty="0" smtClean="0"/>
              <a:t>Univers:55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43</a:t>
            </a:r>
            <a:endParaRPr lang="en-US" sz="1600" dirty="0"/>
          </a:p>
          <a:p>
            <a:r>
              <a:rPr lang="en-US" sz="1600" dirty="0"/>
              <a:t>V WOD: </a:t>
            </a:r>
            <a:r>
              <a:rPr lang="en-US" sz="1600" dirty="0" smtClean="0"/>
              <a:t>35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36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30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WOD: </a:t>
            </a:r>
            <a:r>
              <a:rPr lang="en-US" sz="1600" dirty="0" smtClean="0"/>
              <a:t>40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 smtClean="0"/>
              <a:t>Others:44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470991" y="630316"/>
            <a:ext cx="22528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C.</a:t>
            </a:r>
            <a:r>
              <a:rPr lang="en-US" sz="1600" dirty="0"/>
              <a:t> BS </a:t>
            </a:r>
            <a:r>
              <a:rPr lang="en-US" sz="1600" dirty="0" smtClean="0"/>
              <a:t>Universe: 11</a:t>
            </a:r>
            <a:endParaRPr lang="en-US" sz="1600" dirty="0"/>
          </a:p>
          <a:p>
            <a:r>
              <a:rPr lang="en-US" sz="1600" dirty="0"/>
              <a:t>R BS: 2</a:t>
            </a:r>
          </a:p>
          <a:p>
            <a:r>
              <a:rPr lang="en-US" sz="1600" dirty="0"/>
              <a:t>R BS Share: </a:t>
            </a:r>
            <a:r>
              <a:rPr lang="en-US" sz="1600" dirty="0" smtClean="0"/>
              <a:t>18.18%</a:t>
            </a:r>
            <a:endParaRPr lang="en-US" sz="1600" dirty="0"/>
          </a:p>
          <a:p>
            <a:r>
              <a:rPr lang="en-US" sz="1600" dirty="0"/>
              <a:t>V BS: 2</a:t>
            </a:r>
            <a:endParaRPr lang="en-US" sz="1600" dirty="0" smtClean="0"/>
          </a:p>
          <a:p>
            <a:r>
              <a:rPr lang="en-US" sz="1600" dirty="0" smtClean="0"/>
              <a:t>V BS </a:t>
            </a:r>
            <a:r>
              <a:rPr lang="en-US" sz="1600" dirty="0"/>
              <a:t>Share: 18.18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9.09%</a:t>
            </a:r>
            <a:endParaRPr lang="en-US" sz="1600" dirty="0"/>
          </a:p>
          <a:p>
            <a:r>
              <a:rPr lang="en-US" sz="1600" dirty="0"/>
              <a:t>X BS: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 </a:t>
            </a:r>
            <a:r>
              <a:rPr lang="en-US" sz="1600" dirty="0"/>
              <a:t>BS Share: 9.09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BS: 5</a:t>
            </a:r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 </a:t>
            </a:r>
            <a:r>
              <a:rPr lang="en-US" sz="1600" dirty="0"/>
              <a:t>BS Share: </a:t>
            </a:r>
            <a:r>
              <a:rPr lang="en-US" sz="1600" dirty="0" smtClean="0"/>
              <a:t>45.45%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</a:t>
            </a:r>
            <a:endParaRPr lang="en-US" sz="1600" dirty="0"/>
          </a:p>
          <a:p>
            <a:r>
              <a:rPr lang="en-US" sz="1600" dirty="0"/>
              <a:t>I BS: 00</a:t>
            </a:r>
          </a:p>
          <a:p>
            <a:r>
              <a:rPr lang="en-US" sz="1600" dirty="0" smtClean="0"/>
              <a:t>Others: 00 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4A517-3250-440D-953C-DB8D63E2C83A}"/>
              </a:ext>
            </a:extLst>
          </p:cNvPr>
          <p:cNvSpPr txBox="1"/>
          <p:nvPr/>
        </p:nvSpPr>
        <p:spPr>
          <a:xfrm>
            <a:off x="9348186" y="6488668"/>
            <a:ext cx="254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Natore District (7 Thana) 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86C40-66BF-4BB9-9822-8045317726F8}"/>
              </a:ext>
            </a:extLst>
          </p:cNvPr>
          <p:cNvSpPr txBox="1"/>
          <p:nvPr/>
        </p:nvSpPr>
        <p:spPr>
          <a:xfrm>
            <a:off x="6684604" y="630316"/>
            <a:ext cx="21010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D.</a:t>
            </a:r>
            <a:r>
              <a:rPr lang="en-US" sz="1600" dirty="0"/>
              <a:t> CS </a:t>
            </a:r>
            <a:r>
              <a:rPr lang="en-US" sz="1600" dirty="0" smtClean="0"/>
              <a:t>Univers:9 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77.78%</a:t>
            </a:r>
            <a:endParaRPr lang="en-US" sz="1600" dirty="0"/>
          </a:p>
          <a:p>
            <a:r>
              <a:rPr lang="en-US" sz="1600" dirty="0"/>
              <a:t>V CS</a:t>
            </a:r>
            <a:r>
              <a:rPr lang="en-US" sz="1600" dirty="0" smtClean="0"/>
              <a:t>: 4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r>
              <a:rPr lang="en-US" sz="1600" dirty="0" smtClean="0"/>
              <a:t>44.44%</a:t>
            </a:r>
            <a:endParaRPr lang="en-US" sz="1600" dirty="0"/>
          </a:p>
          <a:p>
            <a:r>
              <a:rPr lang="en-US" sz="1600" dirty="0"/>
              <a:t>O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X CS: </a:t>
            </a:r>
            <a:r>
              <a:rPr lang="en-US" sz="1600" dirty="0" smtClean="0"/>
              <a:t>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</a:t>
            </a:r>
            <a:r>
              <a:rPr lang="en-US" sz="1600" dirty="0" smtClean="0"/>
              <a:t>Share:22.22%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Others: </a:t>
            </a:r>
            <a:r>
              <a:rPr lang="en-US" sz="1600" dirty="0" smtClean="0"/>
              <a:t>5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 45%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52D5E-7477-4A13-B487-31B8F1E0B17B}"/>
              </a:ext>
            </a:extLst>
          </p:cNvPr>
          <p:cNvSpPr txBox="1"/>
          <p:nvPr/>
        </p:nvSpPr>
        <p:spPr>
          <a:xfrm>
            <a:off x="9021014" y="596433"/>
            <a:ext cx="24628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35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: </a:t>
            </a:r>
            <a:r>
              <a:rPr lang="en-US" sz="1600" dirty="0" smtClean="0"/>
              <a:t>34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97.14%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: </a:t>
            </a:r>
            <a:r>
              <a:rPr lang="en-US" sz="1600" dirty="0" smtClean="0"/>
              <a:t>29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82.85%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91.43%</a:t>
            </a:r>
            <a:endParaRPr lang="en-US" sz="1600" dirty="0"/>
          </a:p>
          <a:p>
            <a:r>
              <a:rPr lang="en-US" sz="1600" dirty="0"/>
              <a:t>X </a:t>
            </a:r>
            <a:r>
              <a:rPr lang="en-US" sz="1600" dirty="0" smtClean="0"/>
              <a:t>: </a:t>
            </a:r>
            <a:r>
              <a:rPr lang="en-US" sz="1600" dirty="0" smtClean="0"/>
              <a:t>27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 smtClean="0"/>
              <a:t>Share:77.14 %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 smtClean="0"/>
              <a:t>Share:91.43%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 smtClean="0"/>
              <a:t>Share:60%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 smtClean="0"/>
              <a:t>Share:60%</a:t>
            </a:r>
            <a:endParaRPr lang="en-US" sz="1600" dirty="0"/>
          </a:p>
          <a:p>
            <a:r>
              <a:rPr lang="en-US" sz="1600" dirty="0" smtClean="0"/>
              <a:t>Others: 39 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 smtClean="0"/>
              <a:t>Share:100%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83" y="4874527"/>
            <a:ext cx="3358072" cy="165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599500" y="3673677"/>
            <a:ext cx="1511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 </a:t>
            </a:r>
            <a:r>
              <a:rPr lang="en-US" sz="1600" dirty="0"/>
              <a:t>RSM: 1 </a:t>
            </a:r>
          </a:p>
          <a:p>
            <a:r>
              <a:rPr lang="en-US" sz="1600" dirty="0"/>
              <a:t>S ASM: 1</a:t>
            </a:r>
          </a:p>
          <a:p>
            <a:r>
              <a:rPr lang="en-US" sz="1600" dirty="0"/>
              <a:t>S TSM: 1</a:t>
            </a:r>
          </a:p>
          <a:p>
            <a:r>
              <a:rPr lang="en-US" sz="1600" dirty="0"/>
              <a:t>T RSM: 1 </a:t>
            </a:r>
          </a:p>
          <a:p>
            <a:r>
              <a:rPr lang="en-US" sz="1600" dirty="0"/>
              <a:t>T ASM: 1</a:t>
            </a:r>
          </a:p>
          <a:p>
            <a:r>
              <a:rPr lang="en-US" sz="1600" dirty="0"/>
              <a:t>T TSM: 0</a:t>
            </a:r>
          </a:p>
          <a:p>
            <a:r>
              <a:rPr lang="en-US" sz="1600" dirty="0"/>
              <a:t>I RSM: 1 </a:t>
            </a:r>
          </a:p>
          <a:p>
            <a:r>
              <a:rPr lang="en-US" sz="1600" dirty="0"/>
              <a:t>I ASM: 1</a:t>
            </a:r>
          </a:p>
          <a:p>
            <a:r>
              <a:rPr lang="en-US" sz="1600" dirty="0"/>
              <a:t>I TSM: 1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962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Natore </a:t>
            </a:r>
            <a:r>
              <a:rPr lang="en-US" sz="2800" b="1" dirty="0" err="1" smtClean="0"/>
              <a:t>Lalpur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(CS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" y="487131"/>
            <a:ext cx="5701643" cy="4076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0" y="487131"/>
            <a:ext cx="5154360" cy="4083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4906179" y="4600787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2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 smtClean="0"/>
              <a:t>TTL R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94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Sale:160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371472" y="4584873"/>
            <a:ext cx="17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Rasel</a:t>
            </a:r>
            <a:r>
              <a:rPr lang="en-US" sz="1400" b="1" dirty="0" smtClean="0"/>
              <a:t> Telecom:</a:t>
            </a:r>
            <a:endParaRPr lang="en-US" sz="1400" b="1" dirty="0"/>
          </a:p>
          <a:p>
            <a:r>
              <a:rPr lang="en-US" sz="1400" dirty="0"/>
              <a:t>Sales </a:t>
            </a:r>
            <a:r>
              <a:rPr lang="en-US" sz="1400" dirty="0" smtClean="0"/>
              <a:t>Universe: 221 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55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41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 smtClean="0"/>
              <a:t>40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SO:18</a:t>
            </a:r>
            <a:endParaRPr lang="en-US" sz="1400" dirty="0"/>
          </a:p>
          <a:p>
            <a:r>
              <a:rPr lang="en-US" sz="1400" dirty="0"/>
              <a:t>X SO: </a:t>
            </a:r>
            <a:r>
              <a:rPr lang="en-US" sz="1400" dirty="0" smtClean="0"/>
              <a:t>22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15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</a:t>
            </a:r>
            <a:r>
              <a:rPr lang="en-US" sz="1400" dirty="0" smtClean="0"/>
              <a:t>: 13 </a:t>
            </a:r>
            <a:endParaRPr lang="en-US" sz="1400" dirty="0"/>
          </a:p>
          <a:p>
            <a:r>
              <a:rPr lang="en-US" sz="1400" dirty="0"/>
              <a:t>Others</a:t>
            </a:r>
            <a:r>
              <a:rPr lang="en-US" sz="1400" dirty="0" smtClean="0"/>
              <a:t>: 17</a:t>
            </a:r>
            <a:endParaRPr lang="x-non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256447" y="4584873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Kabir</a:t>
            </a:r>
            <a:r>
              <a:rPr lang="en-US" sz="1200" b="1" dirty="0" smtClean="0"/>
              <a:t> Telecom </a:t>
            </a:r>
            <a:r>
              <a:rPr lang="en-US" sz="1200" b="1" dirty="0" err="1" smtClean="0"/>
              <a:t>Lalpur</a:t>
            </a:r>
            <a:r>
              <a:rPr lang="en-US" sz="1200" b="1" dirty="0" smtClean="0"/>
              <a:t>:</a:t>
            </a:r>
            <a:endParaRPr lang="en-US" sz="1200" b="1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100 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40</a:t>
            </a:r>
            <a:endParaRPr lang="en-US" sz="1200" dirty="0"/>
          </a:p>
          <a:p>
            <a:r>
              <a:rPr lang="en-US" sz="1200" dirty="0"/>
              <a:t>V SO: 4</a:t>
            </a:r>
          </a:p>
          <a:p>
            <a:r>
              <a:rPr lang="en-US" sz="1200" dirty="0"/>
              <a:t>O SO: 5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SO:12</a:t>
            </a:r>
            <a:endParaRPr lang="en-US" sz="1200" dirty="0"/>
          </a:p>
          <a:p>
            <a:r>
              <a:rPr lang="en-US" sz="1200" dirty="0"/>
              <a:t>X SO: 5</a:t>
            </a:r>
          </a:p>
          <a:p>
            <a:r>
              <a:rPr lang="en-US" sz="1200" dirty="0"/>
              <a:t>T SO: 5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/>
              <a:t>4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25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175116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/>
              <a:t>Natore </a:t>
            </a:r>
            <a:r>
              <a:rPr lang="en-US" sz="2800" b="1" dirty="0" err="1"/>
              <a:t>Lalpur</a:t>
            </a:r>
            <a:r>
              <a:rPr lang="en-US" sz="2800" b="1" dirty="0"/>
              <a:t> </a:t>
            </a:r>
            <a:r>
              <a:rPr lang="en-US" sz="2800" b="1" dirty="0" smtClean="0"/>
              <a:t>Thana Market </a:t>
            </a:r>
            <a:r>
              <a:rPr lang="en-US" sz="2800" b="1" dirty="0" smtClean="0"/>
              <a:t>(GRT)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26" y="573037"/>
            <a:ext cx="8866974" cy="43134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5299269" y="4951486"/>
            <a:ext cx="1774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Sales Universe: 65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13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SO:7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 smtClean="0"/>
              <a:t>Others:8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009997" y="6131768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009997" y="5052630"/>
            <a:ext cx="343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GRT 2 </a:t>
            </a:r>
            <a:r>
              <a:rPr lang="en-US" sz="1400" dirty="0" smtClean="0"/>
              <a:t>Shop</a:t>
            </a:r>
            <a:endParaRPr lang="en-US" sz="1400" dirty="0"/>
          </a:p>
          <a:p>
            <a:r>
              <a:rPr lang="en-US" sz="1400" dirty="0" smtClean="0"/>
              <a:t>TTL Sale: 129 Pcs</a:t>
            </a:r>
          </a:p>
          <a:p>
            <a:r>
              <a:rPr lang="en-US" sz="1400" dirty="0" err="1" smtClean="0"/>
              <a:t>Agerage</a:t>
            </a:r>
            <a:r>
              <a:rPr lang="en-US" sz="1400" dirty="0" smtClean="0"/>
              <a:t> Sales: 65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439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/>
              <a:t>Natore 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Singra</a:t>
            </a:r>
            <a:r>
              <a:rPr lang="en-US" sz="2000" b="1" dirty="0" smtClean="0"/>
              <a:t> </a:t>
            </a:r>
            <a:r>
              <a:rPr lang="en-US" sz="2000" b="1" dirty="0" smtClean="0"/>
              <a:t>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409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72</a:t>
            </a:r>
            <a:endParaRPr lang="en-US" sz="1600" dirty="0"/>
          </a:p>
          <a:p>
            <a:r>
              <a:rPr lang="en-US" sz="1600" dirty="0" smtClean="0"/>
              <a:t>R MKT Share: 17.60%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SO:57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Share:13.93%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SO:38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Share:9.29%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Share:8.55%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Share:20.53%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Share:1.71%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Share:7.33%</a:t>
            </a:r>
            <a:endParaRPr lang="en-US" sz="1600" dirty="0"/>
          </a:p>
          <a:p>
            <a:r>
              <a:rPr lang="en-US" sz="1600" dirty="0" smtClean="0"/>
              <a:t>Other:76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Share:18.58%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1 (50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WOD-2</a:t>
            </a:r>
            <a:endParaRPr lang="en-US" sz="1600" dirty="0"/>
          </a:p>
          <a:p>
            <a:r>
              <a:rPr lang="en-US" sz="1600" dirty="0"/>
              <a:t>O WOD: 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2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WOD:3</a:t>
            </a:r>
            <a:endParaRPr lang="en-US" sz="1600" dirty="0"/>
          </a:p>
          <a:p>
            <a:r>
              <a:rPr lang="en-US" sz="1600" dirty="0"/>
              <a:t>T WOD: 2</a:t>
            </a:r>
          </a:p>
          <a:p>
            <a:r>
              <a:rPr lang="en-US" sz="1600" dirty="0"/>
              <a:t>I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 smtClean="0"/>
              <a:t>Others WOD: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</a:t>
            </a:r>
            <a:r>
              <a:rPr lang="en-US" sz="1600" dirty="0"/>
              <a:t>4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: </a:t>
            </a:r>
            <a:r>
              <a:rPr lang="en-US" sz="1600" dirty="0"/>
              <a:t>1</a:t>
            </a:r>
            <a:r>
              <a:rPr lang="en-US" sz="1600" dirty="0" smtClean="0"/>
              <a:t>(22pcs</a:t>
            </a:r>
            <a:r>
              <a:rPr lang="en-US" sz="1600" dirty="0"/>
              <a:t>)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20%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: </a:t>
            </a:r>
            <a:r>
              <a:rPr lang="en-US" sz="1600" dirty="0" smtClean="0"/>
              <a:t>2(57pcs)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</a:t>
            </a:r>
            <a:r>
              <a:rPr lang="en-US" sz="1600" dirty="0" smtClean="0"/>
              <a:t>2(38pcs)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40%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</a:t>
            </a:r>
            <a:r>
              <a:rPr lang="en-US" sz="1600" dirty="0" smtClean="0"/>
              <a:t>2(35 pcs)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/>
              <a:t>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2(30 pcs)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/>
              <a:t>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 smtClean="0"/>
              <a:t>2 (17pcs)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/>
              <a:t>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/>
              <a:t>2</a:t>
            </a:r>
            <a:r>
              <a:rPr lang="en-US" sz="1600" dirty="0" smtClean="0"/>
              <a:t> (30pcs)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/>
              <a:t>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(76pcs)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 smtClean="0"/>
              <a:t>Share:80%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3.5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smtClean="0"/>
              <a:t>Natore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Singra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225" y="4256509"/>
            <a:ext cx="1634293" cy="26870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54" y="4707481"/>
            <a:ext cx="3045432" cy="15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9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/>
              <a:t>Natore 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Singra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(</a:t>
            </a:r>
            <a:r>
              <a:rPr lang="en-US" sz="2800" b="1" dirty="0"/>
              <a:t>BS)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85" y="483973"/>
            <a:ext cx="6532815" cy="4452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2827085" y="5164905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Smart Zone Samsung Brand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55</a:t>
            </a:r>
            <a:endParaRPr lang="en-US" b="1" dirty="0"/>
          </a:p>
          <a:p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SO: </a:t>
            </a:r>
            <a:r>
              <a:rPr lang="en-US" b="1" dirty="0" smtClean="0"/>
              <a:t>55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989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/>
              <a:t>Natore 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Singra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(CS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73" y="487131"/>
            <a:ext cx="10329654" cy="38398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37979" y="4340781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/>
              <a:t>1</a:t>
            </a:r>
            <a:r>
              <a:rPr lang="en-US" sz="1600" dirty="0" smtClean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206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Sale:206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359890" y="4340781"/>
            <a:ext cx="17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Dighe</a:t>
            </a:r>
            <a:r>
              <a:rPr lang="en-US" sz="1400" b="1" dirty="0" smtClean="0"/>
              <a:t> Telecom:</a:t>
            </a:r>
            <a:endParaRPr lang="en-US" sz="1400" b="1" dirty="0"/>
          </a:p>
          <a:p>
            <a:r>
              <a:rPr lang="en-US" sz="1400" dirty="0"/>
              <a:t>Sales </a:t>
            </a:r>
            <a:r>
              <a:rPr lang="en-US" sz="1400" dirty="0" smtClean="0"/>
              <a:t>Universe: 206 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50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37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 smtClean="0"/>
              <a:t>27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SO:22</a:t>
            </a:r>
            <a:endParaRPr lang="en-US" sz="1400" dirty="0"/>
          </a:p>
          <a:p>
            <a:r>
              <a:rPr lang="en-US" sz="1400" dirty="0"/>
              <a:t>X SO: </a:t>
            </a:r>
            <a:r>
              <a:rPr lang="en-US" sz="1400" dirty="0" smtClean="0"/>
              <a:t>17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15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</a:t>
            </a:r>
            <a:r>
              <a:rPr lang="en-US" sz="1400" dirty="0" smtClean="0"/>
              <a:t>: 13 </a:t>
            </a:r>
            <a:endParaRPr lang="en-US" sz="1400" dirty="0"/>
          </a:p>
          <a:p>
            <a:r>
              <a:rPr lang="en-US" sz="1400" dirty="0"/>
              <a:t>Others</a:t>
            </a:r>
            <a:r>
              <a:rPr lang="en-US" sz="1400" dirty="0" smtClean="0"/>
              <a:t>: 25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05333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6" y="98476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/>
              <a:t>Natore </a:t>
            </a:r>
            <a:r>
              <a:rPr lang="en-US" sz="2800" b="1" dirty="0" err="1" smtClean="0"/>
              <a:t>Singra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</a:t>
            </a:r>
            <a:r>
              <a:rPr lang="en-US" sz="2800" b="1" dirty="0" smtClean="0"/>
              <a:t>(GRT)</a:t>
            </a:r>
            <a:endParaRPr 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366678" y="4475646"/>
            <a:ext cx="19608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Sales Universe: 61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10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/>
              <a:t>8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SO:6</a:t>
            </a:r>
            <a:endParaRPr lang="en-US" sz="1400" dirty="0"/>
          </a:p>
          <a:p>
            <a:r>
              <a:rPr lang="en-US" sz="1400" dirty="0"/>
              <a:t>X </a:t>
            </a:r>
            <a:r>
              <a:rPr lang="en-US" sz="1400" dirty="0" smtClean="0"/>
              <a:t>SO:7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3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SO: </a:t>
            </a:r>
            <a:r>
              <a:rPr lang="en-US" sz="1400" dirty="0"/>
              <a:t>6</a:t>
            </a:r>
            <a:endParaRPr lang="en-US" sz="1400" dirty="0"/>
          </a:p>
          <a:p>
            <a:r>
              <a:rPr lang="en-US" sz="1400" dirty="0"/>
              <a:t>Others: </a:t>
            </a:r>
            <a:r>
              <a:rPr lang="en-US" sz="1400" dirty="0" smtClean="0"/>
              <a:t>16</a:t>
            </a:r>
            <a:endParaRPr lang="x-none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27551" y="4497681"/>
            <a:ext cx="343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5 GRT 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</a:t>
            </a:r>
            <a:r>
              <a:rPr lang="en-US" sz="1400" dirty="0" smtClean="0"/>
              <a:t> </a:t>
            </a:r>
            <a:r>
              <a:rPr lang="en-US" sz="1400" dirty="0" smtClean="0"/>
              <a:t>Sale</a:t>
            </a:r>
            <a:r>
              <a:rPr lang="en-US" sz="1400" dirty="0" smtClean="0"/>
              <a:t>: 305Pcs</a:t>
            </a:r>
          </a:p>
          <a:p>
            <a:r>
              <a:rPr lang="en-US" sz="1400" dirty="0" smtClean="0"/>
              <a:t>Average sales: 61pcs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27551" y="5491308"/>
            <a:ext cx="25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Plan:</a:t>
            </a:r>
            <a:r>
              <a:rPr lang="en-US" sz="1600" dirty="0" smtClean="0"/>
              <a:t> Need to Bell Sign, Shilling Light 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6" y="510129"/>
            <a:ext cx="10361691" cy="385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9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/>
              <a:t>Natore Gurudaspur </a:t>
            </a:r>
            <a:r>
              <a:rPr lang="en-US" sz="2000" b="1" dirty="0" smtClean="0"/>
              <a:t>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726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147</a:t>
            </a:r>
            <a:endParaRPr lang="en-US" sz="1600" dirty="0"/>
          </a:p>
          <a:p>
            <a:r>
              <a:rPr lang="en-US" sz="1600" dirty="0" smtClean="0"/>
              <a:t>R MKT Share:20.24 %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Share12.39:%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Share:10.74%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Share:4.82%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Share:9.22%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SO:29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SO:95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Share:13.08%</a:t>
            </a:r>
            <a:endParaRPr lang="en-US" sz="1600" dirty="0"/>
          </a:p>
          <a:p>
            <a:r>
              <a:rPr lang="en-US" sz="1600" dirty="0" smtClean="0"/>
              <a:t>Other:185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Share:25.48%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(103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8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WOD-8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8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/>
              <a:t>I WOD: 8</a:t>
            </a:r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: </a:t>
            </a:r>
            <a:r>
              <a:rPr lang="en-US" sz="1600" dirty="0" smtClean="0"/>
              <a:t>6(44pcs</a:t>
            </a:r>
            <a:r>
              <a:rPr lang="en-US" sz="1600" dirty="0"/>
              <a:t>)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: </a:t>
            </a:r>
            <a:r>
              <a:rPr lang="en-US" sz="1600" dirty="0" smtClean="0"/>
              <a:t>8(90pcs)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</a:t>
            </a:r>
            <a:r>
              <a:rPr lang="en-US" sz="1600" dirty="0" smtClean="0"/>
              <a:t>8(78pcs)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</a:t>
            </a:r>
            <a:r>
              <a:rPr lang="en-US" sz="1600" dirty="0"/>
              <a:t>8</a:t>
            </a:r>
            <a:r>
              <a:rPr lang="en-US" sz="1600" dirty="0" smtClean="0"/>
              <a:t>(35 pcs)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8(67 pcs)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/>
              <a:t>8</a:t>
            </a:r>
            <a:r>
              <a:rPr lang="en-US" sz="1600" dirty="0" smtClean="0"/>
              <a:t> (29pcs)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 smtClean="0"/>
              <a:t>8(95pcs)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(185pcs)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11.5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smtClean="0"/>
              <a:t>Natore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2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–Gurudaspur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36" y="4662399"/>
            <a:ext cx="2727979" cy="1792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825" y="4629811"/>
            <a:ext cx="2620121" cy="1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/>
              <a:t>Natore Gurudaspur </a:t>
            </a:r>
            <a:r>
              <a:rPr lang="en-US" sz="2800" b="1" dirty="0" smtClean="0"/>
              <a:t>Thana Market (BS)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844924" y="28321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319034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358" y="79911"/>
            <a:ext cx="6569914" cy="389618"/>
          </a:xfrm>
        </p:spPr>
        <p:txBody>
          <a:bodyPr>
            <a:noAutofit/>
          </a:bodyPr>
          <a:lstStyle/>
          <a:p>
            <a:r>
              <a:rPr lang="en-US" sz="2400" b="1" dirty="0"/>
              <a:t>Natore Gurudaspur </a:t>
            </a:r>
            <a:r>
              <a:rPr lang="en-US" sz="2400" b="1" dirty="0" smtClean="0"/>
              <a:t>Thana Market (CS)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599871" y="4078628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Biswas Mobile 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 183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60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SO:27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T SO: 7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25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165698" y="4115083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Friends Mobile:</a:t>
            </a:r>
            <a:endParaRPr lang="en-US" sz="1400" b="1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122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4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3</a:t>
            </a:r>
          </a:p>
          <a:p>
            <a:r>
              <a:rPr lang="en-US" sz="1200" dirty="0"/>
              <a:t>Others: </a:t>
            </a:r>
            <a:r>
              <a:rPr lang="en-US" sz="1200" dirty="0" smtClean="0"/>
              <a:t>25</a:t>
            </a:r>
            <a:endParaRPr lang="x-none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937403" y="6017620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2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</a:t>
            </a:r>
            <a:r>
              <a:rPr lang="en-US" sz="1400" dirty="0" smtClean="0"/>
              <a:t> </a:t>
            </a:r>
            <a:r>
              <a:rPr lang="en-US" sz="1400" dirty="0" smtClean="0"/>
              <a:t>Sale:305Pcs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46" y="524203"/>
            <a:ext cx="3415454" cy="3554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25" y="508001"/>
            <a:ext cx="3409653" cy="3607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47247" y="6094564"/>
            <a:ext cx="25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Plan:</a:t>
            </a:r>
            <a:r>
              <a:rPr lang="en-US" sz="1600" dirty="0" smtClean="0"/>
              <a:t> Need to Bell Sign, Shilling Light box</a:t>
            </a:r>
          </a:p>
        </p:txBody>
      </p:sp>
    </p:spTree>
    <p:extLst>
      <p:ext uri="{BB962C8B-B14F-4D97-AF65-F5344CB8AC3E}">
        <p14:creationId xmlns:p14="http://schemas.microsoft.com/office/powerpoint/2010/main" val="132816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190607"/>
            <a:ext cx="7061200" cy="389618"/>
          </a:xfrm>
        </p:spPr>
        <p:txBody>
          <a:bodyPr>
            <a:noAutofit/>
          </a:bodyPr>
          <a:lstStyle/>
          <a:p>
            <a:r>
              <a:rPr lang="en-US" sz="2400" b="1" dirty="0"/>
              <a:t>Natore Gurudaspur </a:t>
            </a:r>
            <a:r>
              <a:rPr lang="en-US" sz="2400" b="1" dirty="0" smtClean="0"/>
              <a:t>Thana Market </a:t>
            </a:r>
            <a:r>
              <a:rPr lang="en-US" sz="2400" b="1" dirty="0" smtClean="0"/>
              <a:t>(GRT)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5004299" y="2833944"/>
            <a:ext cx="1774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Sales </a:t>
            </a:r>
            <a:r>
              <a:rPr lang="en-US" sz="1200" dirty="0"/>
              <a:t>Universe</a:t>
            </a:r>
            <a:r>
              <a:rPr lang="en-US" sz="1200" dirty="0" smtClean="0"/>
              <a:t>: </a:t>
            </a:r>
            <a:r>
              <a:rPr lang="en-US" sz="1200" dirty="0" smtClean="0"/>
              <a:t>56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004299" y="1993868"/>
            <a:ext cx="2298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004299" y="722906"/>
            <a:ext cx="21712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6</a:t>
            </a:r>
            <a:r>
              <a:rPr lang="en-US" sz="1400" dirty="0" smtClean="0"/>
              <a:t> </a:t>
            </a:r>
            <a:r>
              <a:rPr lang="en-US" sz="1400" dirty="0" smtClean="0"/>
              <a:t>GRT 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</a:t>
            </a:r>
            <a:r>
              <a:rPr lang="en-US" sz="1400" dirty="0" smtClean="0"/>
              <a:t> </a:t>
            </a:r>
            <a:r>
              <a:rPr lang="en-US" sz="1400" dirty="0" smtClean="0"/>
              <a:t>Sale: 335 </a:t>
            </a:r>
            <a:r>
              <a:rPr lang="en-US" sz="1400" dirty="0" smtClean="0"/>
              <a:t>Pcs</a:t>
            </a:r>
          </a:p>
          <a:p>
            <a:r>
              <a:rPr lang="en-US" sz="1400" dirty="0" smtClean="0"/>
              <a:t>Average Sales : 56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722906"/>
            <a:ext cx="4322836" cy="576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195844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Natore_Sadar</a:t>
            </a:r>
            <a:r>
              <a:rPr lang="en-US" sz="2000" b="1" dirty="0" smtClean="0"/>
              <a:t> Market</a:t>
            </a:r>
            <a:r>
              <a:rPr lang="en-US" sz="2000" b="1" dirty="0"/>
              <a:t>:</a:t>
            </a:r>
            <a:br>
              <a:rPr lang="en-US" sz="2000" b="1" dirty="0"/>
            </a:b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2368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397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16.78%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SO:407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Share:17.20%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SO:282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Share:11.90%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SO:167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Share:7.05%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SO:512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Share:21.64%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SO:94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Share:3.97%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Share:5.48%</a:t>
            </a:r>
            <a:endParaRPr lang="en-US" sz="1600" dirty="0"/>
          </a:p>
          <a:p>
            <a:r>
              <a:rPr lang="en-US" sz="1600" dirty="0" smtClean="0"/>
              <a:t>Other:579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Share:16%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386171" y="418737"/>
            <a:ext cx="24706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7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3 (85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42.85%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CS-4 (50pcs)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42.85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CS-2 (42pcs)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1 (30pcs)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S CS: 2</a:t>
            </a:r>
            <a:r>
              <a:rPr lang="en-US" sz="1600" dirty="0" smtClean="0"/>
              <a:t> (45pcs)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endParaRPr lang="en-US" sz="1600" dirty="0"/>
          </a:p>
          <a:p>
            <a:r>
              <a:rPr lang="en-US" sz="1600" dirty="0"/>
              <a:t>T CS: 01 (</a:t>
            </a:r>
            <a:r>
              <a:rPr lang="en-US" sz="1600" dirty="0" smtClean="0"/>
              <a:t>32pcs)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I CS: 01 </a:t>
            </a:r>
            <a:r>
              <a:rPr lang="en-US" sz="1600" dirty="0" smtClean="0"/>
              <a:t>(30pcs)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5 (55pcs)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Share: </a:t>
            </a:r>
            <a:r>
              <a:rPr lang="en-US" sz="1600" dirty="0" smtClean="0"/>
              <a:t>71.42%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493214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23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13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WOD-13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14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10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WOD:14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Others WOD: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91021" y="43101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 smtClean="0"/>
              <a:t>2 (95pcs</a:t>
            </a:r>
            <a:r>
              <a:rPr lang="en-US" sz="1600" dirty="0"/>
              <a:t>)</a:t>
            </a:r>
          </a:p>
          <a:p>
            <a:r>
              <a:rPr lang="en-US" sz="1600" dirty="0"/>
              <a:t>R BS Share: 2</a:t>
            </a:r>
            <a:r>
              <a:rPr lang="en-US" sz="1600" dirty="0" smtClean="0"/>
              <a:t>0%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 smtClean="0"/>
              <a:t>2 (32pcs)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BS Share: 20% </a:t>
            </a:r>
          </a:p>
          <a:p>
            <a:r>
              <a:rPr lang="en-US" sz="1600" dirty="0"/>
              <a:t>O BS: </a:t>
            </a:r>
            <a:r>
              <a:rPr lang="en-US" sz="1600" dirty="0" smtClean="0"/>
              <a:t>1 (41pcs)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10</a:t>
            </a:r>
            <a:r>
              <a:rPr lang="en-US" sz="1600" dirty="0"/>
              <a:t>% </a:t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 smtClean="0"/>
              <a:t>1 (38pcs)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BS Share: 10%</a:t>
            </a:r>
          </a:p>
          <a:p>
            <a:r>
              <a:rPr lang="en-US" sz="1600" dirty="0"/>
              <a:t>S BS: </a:t>
            </a:r>
            <a:r>
              <a:rPr lang="en-US" sz="1600" dirty="0" smtClean="0"/>
              <a:t>4 (74pcs)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  <a:p>
            <a:r>
              <a:rPr lang="en-US" sz="1600" dirty="0"/>
              <a:t>I BS: 00 (00pcs)</a:t>
            </a:r>
          </a:p>
          <a:p>
            <a:r>
              <a:rPr lang="en-US" sz="1600" dirty="0"/>
              <a:t>Other: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 smtClean="0">
                <a:highlight>
                  <a:srgbClr val="FFFF00"/>
                </a:highlight>
              </a:rPr>
              <a:t>.</a:t>
            </a:r>
            <a:r>
              <a:rPr lang="en-US" sz="1600" dirty="0" smtClean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: 8(16pcs</a:t>
            </a:r>
            <a:r>
              <a:rPr lang="en-US" sz="1600" dirty="0"/>
              <a:t>)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: 8(18 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:8(12pcs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8(10 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8 </a:t>
            </a:r>
            <a:r>
              <a:rPr lang="en-US" sz="1600" dirty="0" smtClean="0"/>
              <a:t>(8pcs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 smtClean="0"/>
              <a:t>6 </a:t>
            </a:r>
            <a:r>
              <a:rPr lang="en-US" sz="1600" dirty="0" smtClean="0"/>
              <a:t>(10pcs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75%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/>
              <a:t>7</a:t>
            </a:r>
            <a:r>
              <a:rPr lang="en-US" sz="1600" dirty="0" smtClean="0"/>
              <a:t> </a:t>
            </a:r>
            <a:r>
              <a:rPr lang="en-US" sz="1600" dirty="0" smtClean="0"/>
              <a:t>(</a:t>
            </a:r>
            <a:r>
              <a:rPr lang="en-US" sz="1600" dirty="0"/>
              <a:t>8</a:t>
            </a:r>
            <a:r>
              <a:rPr lang="en-US" sz="1600" dirty="0" smtClean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87.5%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</a:t>
            </a:r>
            <a:r>
              <a:rPr lang="en-US" sz="1600" dirty="0" smtClean="0"/>
              <a:t>(</a:t>
            </a:r>
            <a:r>
              <a:rPr lang="en-US" sz="1600" dirty="0" smtClean="0"/>
              <a:t>20</a:t>
            </a:r>
            <a:r>
              <a:rPr lang="en-US" sz="1600" dirty="0" smtClean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58374" y="5302106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359001" y="3177711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Inventory:22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 smtClean="0"/>
              <a:t>7Lac </a:t>
            </a:r>
            <a:r>
              <a:rPr lang="en-US" sz="1600" dirty="0" err="1" smtClean="0"/>
              <a:t>Sadar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1.5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3019276" y="63905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smtClean="0"/>
              <a:t>Natore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7575798" y="6420945"/>
            <a:ext cx="272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Sadar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9" y="4779465"/>
            <a:ext cx="2598736" cy="1609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9" y="4761730"/>
            <a:ext cx="5826651" cy="16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7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/>
              <a:t>Natore Boraigram </a:t>
            </a:r>
            <a:r>
              <a:rPr lang="en-US" sz="2000" b="1" dirty="0" smtClean="0"/>
              <a:t>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515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64</a:t>
            </a:r>
            <a:endParaRPr lang="en-US" sz="1600" dirty="0"/>
          </a:p>
          <a:p>
            <a:r>
              <a:rPr lang="en-US" sz="1600" dirty="0" smtClean="0"/>
              <a:t>R MKT Share: 12.42%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Share:19.28%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Share:13.98%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Share:6.99%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Share:11.45%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Share:6.53%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Share:5.95%</a:t>
            </a:r>
            <a:endParaRPr lang="en-US" sz="1600" dirty="0"/>
          </a:p>
          <a:p>
            <a:r>
              <a:rPr lang="en-US" sz="1600" dirty="0" smtClean="0"/>
              <a:t>Other:120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Share:23.30%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0</a:t>
            </a:r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8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WOD-6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5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4</a:t>
            </a:r>
          </a:p>
          <a:p>
            <a:r>
              <a:rPr lang="en-US" sz="1600" dirty="0"/>
              <a:t>I WOD: 4</a:t>
            </a:r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: </a:t>
            </a:r>
            <a:r>
              <a:rPr lang="en-US" sz="1600" dirty="0"/>
              <a:t>8</a:t>
            </a:r>
            <a:r>
              <a:rPr lang="en-US" sz="1600" dirty="0" smtClean="0"/>
              <a:t>(64pcs</a:t>
            </a:r>
            <a:r>
              <a:rPr lang="en-US" sz="1600" dirty="0"/>
              <a:t>)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: </a:t>
            </a:r>
            <a:r>
              <a:rPr lang="en-US" sz="1600" dirty="0" smtClean="0"/>
              <a:t>(99pcs)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750%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</a:t>
            </a:r>
            <a:r>
              <a:rPr lang="en-US" sz="1600" dirty="0" smtClean="0"/>
              <a:t>8(72pcs)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</a:t>
            </a:r>
            <a:r>
              <a:rPr lang="en-US" sz="1600" dirty="0"/>
              <a:t>5</a:t>
            </a:r>
            <a:r>
              <a:rPr lang="en-US" sz="1600" dirty="0" smtClean="0"/>
              <a:t>(36 pcs)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62.5%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8(59 pcs)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 smtClean="0"/>
              <a:t>4 (34pcs)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/>
              <a:t>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/>
              <a:t>4</a:t>
            </a:r>
            <a:r>
              <a:rPr lang="en-US" sz="1600" dirty="0" smtClean="0"/>
              <a:t>(31pcs)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/>
              <a:t>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(120pcs)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9.5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</a:t>
            </a:r>
            <a:r>
              <a:rPr lang="en-US" sz="1600" dirty="0" smtClean="0"/>
              <a:t>: .75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smtClean="0"/>
              <a:t>Natore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05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BoraigramThana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6" y="4698464"/>
            <a:ext cx="2877355" cy="1771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02739"/>
            <a:ext cx="2811835" cy="1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4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/>
              <a:t>Natore Boraigram </a:t>
            </a:r>
            <a:r>
              <a:rPr lang="en-US" sz="2800" b="1" dirty="0" smtClean="0"/>
              <a:t>Thana Market (BS)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565524" y="32512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315257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6" y="123183"/>
            <a:ext cx="7131379" cy="389618"/>
          </a:xfrm>
        </p:spPr>
        <p:txBody>
          <a:bodyPr>
            <a:noAutofit/>
          </a:bodyPr>
          <a:lstStyle/>
          <a:p>
            <a:r>
              <a:rPr lang="en-US" sz="2400" b="1" dirty="0"/>
              <a:t>Natore Boraigram </a:t>
            </a:r>
            <a:r>
              <a:rPr lang="en-US" sz="2400" b="1" dirty="0" smtClean="0"/>
              <a:t>Thana Market </a:t>
            </a:r>
            <a:r>
              <a:rPr lang="en-US" sz="2400" b="1" dirty="0" smtClean="0"/>
              <a:t>(GRT)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904033" y="5539427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 , Signboard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904033" y="4601420"/>
            <a:ext cx="343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 GRT Shop</a:t>
            </a:r>
            <a:endParaRPr lang="en-US" sz="1400" dirty="0"/>
          </a:p>
          <a:p>
            <a:r>
              <a:rPr lang="en-US" sz="1400" dirty="0"/>
              <a:t>TTL </a:t>
            </a:r>
            <a:r>
              <a:rPr lang="en-US" sz="1400" dirty="0" smtClean="0"/>
              <a:t> </a:t>
            </a:r>
            <a:r>
              <a:rPr lang="en-US" sz="1400" dirty="0" smtClean="0"/>
              <a:t>Sale</a:t>
            </a:r>
            <a:r>
              <a:rPr lang="en-US" sz="1400" dirty="0" smtClean="0"/>
              <a:t>: 515 </a:t>
            </a:r>
            <a:r>
              <a:rPr lang="en-US" sz="1400" dirty="0" smtClean="0"/>
              <a:t>Pcs</a:t>
            </a:r>
          </a:p>
          <a:p>
            <a:r>
              <a:rPr lang="en-US" sz="1400" dirty="0" smtClean="0"/>
              <a:t>Average Sale: 64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33" y="712144"/>
            <a:ext cx="7901254" cy="3835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5973017" y="4563320"/>
            <a:ext cx="22057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ighlight>
                  <a:srgbClr val="FFFF00"/>
                </a:highlight>
              </a:rPr>
              <a:t>E</a:t>
            </a:r>
            <a:r>
              <a:rPr lang="en-US" sz="1400" dirty="0">
                <a:highlight>
                  <a:srgbClr val="FFFF00"/>
                </a:highlight>
              </a:rPr>
              <a:t>.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 smtClean="0"/>
              <a:t>Universe: </a:t>
            </a:r>
            <a:r>
              <a:rPr lang="en-US" sz="1400" dirty="0"/>
              <a:t>8</a:t>
            </a:r>
          </a:p>
          <a:p>
            <a:r>
              <a:rPr lang="en-US" sz="1400" dirty="0"/>
              <a:t>R </a:t>
            </a:r>
            <a:r>
              <a:rPr lang="en-US" sz="1400" dirty="0" smtClean="0"/>
              <a:t>: 8pcs</a:t>
            </a:r>
          </a:p>
          <a:p>
            <a:r>
              <a:rPr lang="en-US" sz="1400" dirty="0" smtClean="0"/>
              <a:t>V : 12pcs</a:t>
            </a:r>
            <a:endParaRPr lang="en-US" sz="1400" dirty="0" smtClean="0"/>
          </a:p>
          <a:p>
            <a:r>
              <a:rPr lang="en-US" sz="1400" dirty="0" smtClean="0"/>
              <a:t>O :9pcs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X </a:t>
            </a:r>
            <a:r>
              <a:rPr lang="en-US" sz="1400" dirty="0" smtClean="0"/>
              <a:t>: 5 pcs</a:t>
            </a:r>
            <a:endParaRPr lang="en-US" sz="1400" dirty="0" smtClean="0"/>
          </a:p>
          <a:p>
            <a:r>
              <a:rPr lang="en-US" sz="1400" dirty="0" smtClean="0"/>
              <a:t>S : 7 pcs</a:t>
            </a:r>
            <a:endParaRPr lang="en-US" sz="1400" dirty="0" smtClean="0"/>
          </a:p>
          <a:p>
            <a:r>
              <a:rPr lang="en-US" sz="1400" dirty="0" smtClean="0"/>
              <a:t>T : 4pcs</a:t>
            </a:r>
            <a:endParaRPr lang="en-US" sz="1400" dirty="0" smtClean="0"/>
          </a:p>
          <a:p>
            <a:r>
              <a:rPr lang="en-US" sz="1400" dirty="0" smtClean="0"/>
              <a:t>I : 4pcs</a:t>
            </a:r>
            <a:endParaRPr lang="en-US" sz="1400" dirty="0" smtClean="0"/>
          </a:p>
          <a:p>
            <a:r>
              <a:rPr lang="en-US" sz="1400" dirty="0" smtClean="0"/>
              <a:t>Other</a:t>
            </a:r>
            <a:r>
              <a:rPr lang="en-US" sz="1400" dirty="0"/>
              <a:t>: </a:t>
            </a:r>
            <a:r>
              <a:rPr lang="en-US" sz="1400" dirty="0" smtClean="0"/>
              <a:t>15</a:t>
            </a:r>
            <a:r>
              <a:rPr lang="en-US" sz="1400" dirty="0" smtClean="0"/>
              <a:t>pcs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414774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/>
              <a:t>Natore </a:t>
            </a:r>
            <a:r>
              <a:rPr lang="en-US" sz="2000" b="1" dirty="0" err="1"/>
              <a:t>Bagatipara</a:t>
            </a:r>
            <a:r>
              <a:rPr lang="en-US" sz="2000" b="1" dirty="0"/>
              <a:t> </a:t>
            </a:r>
            <a:r>
              <a:rPr lang="en-US" sz="2000" b="1" dirty="0" smtClean="0"/>
              <a:t>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308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41</a:t>
            </a:r>
            <a:endParaRPr lang="en-US" sz="1600" dirty="0"/>
          </a:p>
          <a:p>
            <a:r>
              <a:rPr lang="en-US" sz="1600" dirty="0" smtClean="0"/>
              <a:t>R MKT Share: 13.31%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SO:73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Share:23.59%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SO:40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Share:12.88%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Share:5.62%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Share:11.14%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Share:4.65%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Share:3.46%</a:t>
            </a:r>
            <a:endParaRPr lang="en-US" sz="1600" dirty="0"/>
          </a:p>
          <a:p>
            <a:r>
              <a:rPr lang="en-US" sz="1600" dirty="0" smtClean="0"/>
              <a:t>Other:78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Share:25.32%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0</a:t>
            </a:r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6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6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4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WOD:6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/>
              <a:t>I WOD: 3</a:t>
            </a:r>
          </a:p>
          <a:p>
            <a:r>
              <a:rPr lang="en-US" sz="1600" dirty="0" smtClean="0"/>
              <a:t>Others WOD: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: </a:t>
            </a:r>
            <a:r>
              <a:rPr lang="en-US" sz="1600" dirty="0" smtClean="0"/>
              <a:t>6(41pcs</a:t>
            </a:r>
            <a:r>
              <a:rPr lang="en-US" sz="1600" dirty="0"/>
              <a:t>)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: </a:t>
            </a:r>
            <a:r>
              <a:rPr lang="en-US" sz="1600" dirty="0" smtClean="0"/>
              <a:t>4(73pcs)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</a:t>
            </a:r>
            <a:r>
              <a:rPr lang="en-US" sz="1600" dirty="0" smtClean="0"/>
              <a:t>6(40pcs)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</a:t>
            </a:r>
            <a:r>
              <a:rPr lang="en-US" sz="1600" dirty="0"/>
              <a:t>4</a:t>
            </a:r>
            <a:r>
              <a:rPr lang="en-US" sz="1600" dirty="0" smtClean="0"/>
              <a:t>(17 pcs)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/>
              <a:t>Share: 8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6(34 pcs)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/>
              <a:t>4</a:t>
            </a:r>
            <a:r>
              <a:rPr lang="en-US" sz="1600" dirty="0" smtClean="0"/>
              <a:t> (14pcs)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/>
              <a:t>3</a:t>
            </a:r>
            <a:r>
              <a:rPr lang="en-US" sz="1600" dirty="0" smtClean="0"/>
              <a:t>(11pcs)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/>
              <a:t>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6 (78pcs)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6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.25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405322" y="6472694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smtClean="0"/>
              <a:t>Natore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19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Bagatipara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62" y="4677763"/>
            <a:ext cx="2584684" cy="172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55" y="4677763"/>
            <a:ext cx="3676272" cy="1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37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/>
              <a:t>Natore </a:t>
            </a:r>
            <a:r>
              <a:rPr lang="en-US" sz="2800" b="1" dirty="0" err="1"/>
              <a:t>Bagatipara</a:t>
            </a:r>
            <a:r>
              <a:rPr lang="en-US" sz="2800" b="1" dirty="0"/>
              <a:t> </a:t>
            </a:r>
            <a:r>
              <a:rPr lang="en-US" sz="2800" b="1" dirty="0" smtClean="0"/>
              <a:t>Thana Market (BS)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1206500" y="2832100"/>
            <a:ext cx="993140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2070220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6" y="123183"/>
            <a:ext cx="6632264" cy="389618"/>
          </a:xfrm>
        </p:spPr>
        <p:txBody>
          <a:bodyPr>
            <a:noAutofit/>
          </a:bodyPr>
          <a:lstStyle/>
          <a:p>
            <a:r>
              <a:rPr lang="en-US" sz="2400" b="1" dirty="0"/>
              <a:t>Natore </a:t>
            </a:r>
            <a:r>
              <a:rPr lang="en-US" sz="2400" b="1" dirty="0" err="1"/>
              <a:t>Bagatipara</a:t>
            </a:r>
            <a:r>
              <a:rPr lang="en-US" sz="2400" b="1" dirty="0"/>
              <a:t> </a:t>
            </a:r>
            <a:r>
              <a:rPr lang="en-US" sz="2400" b="1" dirty="0" smtClean="0"/>
              <a:t>Thana Market </a:t>
            </a:r>
            <a:r>
              <a:rPr lang="en-US" sz="2400" b="1" dirty="0" smtClean="0"/>
              <a:t>(GRT)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2647758" y="5935065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 , Signboard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2647758" y="4702076"/>
            <a:ext cx="343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6</a:t>
            </a:r>
            <a:r>
              <a:rPr lang="en-US" sz="1400" dirty="0" smtClean="0"/>
              <a:t> </a:t>
            </a:r>
            <a:r>
              <a:rPr lang="en-US" sz="1400" dirty="0" smtClean="0"/>
              <a:t>GRT 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</a:t>
            </a:r>
            <a:r>
              <a:rPr lang="en-US" sz="1400" dirty="0" smtClean="0"/>
              <a:t> </a:t>
            </a:r>
            <a:r>
              <a:rPr lang="en-US" sz="1400" dirty="0" smtClean="0"/>
              <a:t>Sale: 308 </a:t>
            </a:r>
            <a:r>
              <a:rPr lang="en-US" sz="1400" dirty="0" smtClean="0"/>
              <a:t>Pcs</a:t>
            </a:r>
          </a:p>
          <a:p>
            <a:r>
              <a:rPr lang="en-US" sz="1400" dirty="0" smtClean="0"/>
              <a:t>Average Sale: 52pcs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174208" y="4576303"/>
            <a:ext cx="22057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: 7pcs</a:t>
            </a:r>
            <a:endParaRPr lang="en-US" sz="1600" dirty="0"/>
          </a:p>
          <a:p>
            <a:r>
              <a:rPr lang="en-US" sz="1600" dirty="0" smtClean="0"/>
              <a:t>V : 12pcs</a:t>
            </a:r>
            <a:endParaRPr lang="en-US" sz="1600" dirty="0" smtClean="0"/>
          </a:p>
          <a:p>
            <a:r>
              <a:rPr lang="en-US" sz="1600" dirty="0" smtClean="0"/>
              <a:t>O :7pcs</a:t>
            </a:r>
            <a:br>
              <a:rPr lang="en-US" sz="1600" dirty="0" smtClean="0"/>
            </a:br>
            <a:r>
              <a:rPr lang="en-US" sz="1600" dirty="0" smtClean="0"/>
              <a:t>X : 3 pcs</a:t>
            </a:r>
          </a:p>
          <a:p>
            <a:r>
              <a:rPr lang="en-US" sz="1600" dirty="0" smtClean="0"/>
              <a:t>S : 6 pcs</a:t>
            </a:r>
            <a:endParaRPr lang="en-US" sz="1600" dirty="0" smtClean="0"/>
          </a:p>
          <a:p>
            <a:r>
              <a:rPr lang="en-US" sz="1600" dirty="0" smtClean="0"/>
              <a:t>T : 2pcs</a:t>
            </a:r>
            <a:endParaRPr lang="en-US" sz="1600" dirty="0" smtClean="0"/>
          </a:p>
          <a:p>
            <a:r>
              <a:rPr lang="en-US" sz="1600" dirty="0" smtClean="0"/>
              <a:t>I : 2pcs</a:t>
            </a:r>
          </a:p>
          <a:p>
            <a:r>
              <a:rPr lang="en-US" sz="1600" dirty="0" smtClean="0"/>
              <a:t>Other:13pcs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957" y="539428"/>
            <a:ext cx="5344943" cy="40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12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54000" y="2819846"/>
            <a:ext cx="115824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Thanks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46734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Natore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(</a:t>
            </a:r>
            <a:r>
              <a:rPr lang="en-US" sz="2800" b="1" dirty="0" err="1" smtClean="0"/>
              <a:t>Realme</a:t>
            </a:r>
            <a:r>
              <a:rPr lang="en-US" sz="2800" b="1" dirty="0" smtClean="0"/>
              <a:t>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0" y="701336"/>
            <a:ext cx="5423415" cy="406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74" y="701337"/>
            <a:ext cx="5421296" cy="406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1074485" y="4950373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 Mobile Center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82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82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8484028" y="4936305"/>
            <a:ext cx="3170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Saha</a:t>
            </a:r>
            <a:r>
              <a:rPr lang="en-US" b="1" dirty="0" smtClean="0"/>
              <a:t> Enterprise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100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22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78011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Natore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(Samsung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4" y="1085645"/>
            <a:ext cx="2624289" cy="3500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723013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Speed Natore: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71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71</a:t>
            </a:r>
            <a:endParaRPr lang="en-US" sz="1600" b="1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95" y="1085642"/>
            <a:ext cx="2624289" cy="3500421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71" y="1085643"/>
            <a:ext cx="2624289" cy="350042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71" y="1085641"/>
            <a:ext cx="2624289" cy="3500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3657553" y="4686836"/>
            <a:ext cx="2163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Padma-Mobile: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7</a:t>
            </a:r>
            <a:r>
              <a:rPr lang="en-US" sz="1600" b="1" dirty="0"/>
              <a:t>6</a:t>
            </a:r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76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461248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Nabila Telecom: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46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46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9339736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Galaxy Smart Zone: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50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50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1464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78011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Natore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(MI, Vivo, </a:t>
            </a:r>
            <a:r>
              <a:rPr lang="en-US" sz="2800" b="1" dirty="0" err="1" smtClean="0"/>
              <a:t>Oppo</a:t>
            </a:r>
            <a:r>
              <a:rPr lang="en-US" sz="2800" b="1" dirty="0" smtClean="0"/>
              <a:t>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" y="875194"/>
            <a:ext cx="2782063" cy="371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30687" y="4686836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Wasif</a:t>
            </a:r>
            <a:r>
              <a:rPr lang="en-US" sz="1600" b="1" dirty="0" smtClean="0"/>
              <a:t> Telecom:</a:t>
            </a:r>
          </a:p>
          <a:p>
            <a:r>
              <a:rPr lang="en-US" sz="1600" b="1" dirty="0" err="1" smtClean="0"/>
              <a:t>Oppo</a:t>
            </a:r>
            <a:r>
              <a:rPr lang="en-US" sz="1600" b="1" dirty="0" smtClean="0"/>
              <a:t>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35</a:t>
            </a:r>
            <a:endParaRPr lang="en-US" sz="1600" b="1" dirty="0"/>
          </a:p>
          <a:p>
            <a:r>
              <a:rPr lang="en-US" sz="1600" b="1" dirty="0"/>
              <a:t>O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35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3657553" y="4686836"/>
            <a:ext cx="2163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Himig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Brandshop</a:t>
            </a:r>
            <a:r>
              <a:rPr lang="en-US" sz="1600" b="1" dirty="0" smtClean="0"/>
              <a:t>:</a:t>
            </a:r>
          </a:p>
          <a:p>
            <a:r>
              <a:rPr lang="en-US" sz="1600" b="1" dirty="0" smtClean="0"/>
              <a:t>Vivo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18</a:t>
            </a:r>
            <a:endParaRPr lang="en-US" sz="1600" b="1" dirty="0"/>
          </a:p>
          <a:p>
            <a:r>
              <a:rPr lang="en-US" sz="1600" b="1" dirty="0"/>
              <a:t>V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18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9302922" y="4686836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 Communication:</a:t>
            </a:r>
          </a:p>
          <a:p>
            <a:r>
              <a:rPr lang="en-US" sz="1600" b="1" dirty="0" smtClean="0"/>
              <a:t>MI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31</a:t>
            </a:r>
            <a:endParaRPr lang="en-US" sz="1600" b="1" dirty="0"/>
          </a:p>
          <a:p>
            <a:r>
              <a:rPr lang="en-US" sz="1600" b="1" dirty="0"/>
              <a:t>X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31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424153" y="4662861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 Communication:</a:t>
            </a:r>
            <a:br>
              <a:rPr lang="en-US" sz="1600" b="1" dirty="0" smtClean="0"/>
            </a:br>
            <a:r>
              <a:rPr lang="en-US" sz="1600" b="1" dirty="0" smtClean="0"/>
              <a:t>Vivo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/>
              <a:t>4</a:t>
            </a:r>
            <a:r>
              <a:rPr lang="en-US" sz="1600" b="1" dirty="0" smtClean="0"/>
              <a:t>0</a:t>
            </a:r>
            <a:endParaRPr lang="en-US" sz="1600" b="1" dirty="0"/>
          </a:p>
          <a:p>
            <a:r>
              <a:rPr lang="en-US" sz="1600" b="1" dirty="0"/>
              <a:t>V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40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5" y="875194"/>
            <a:ext cx="2764090" cy="36868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91" y="899169"/>
            <a:ext cx="2764090" cy="3686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7" y="899169"/>
            <a:ext cx="2764090" cy="36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5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FBD-B55A-4FC3-83BF-DDC6948C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5" y="73227"/>
            <a:ext cx="10515600" cy="549275"/>
          </a:xfrm>
        </p:spPr>
        <p:txBody>
          <a:bodyPr>
            <a:noAutofit/>
          </a:bodyPr>
          <a:lstStyle/>
          <a:p>
            <a:r>
              <a:rPr lang="en-US" sz="3200" dirty="0" smtClean="0"/>
              <a:t>Natore </a:t>
            </a:r>
            <a:r>
              <a:rPr lang="en-US" sz="3200" dirty="0" err="1" smtClean="0"/>
              <a:t>Sadar</a:t>
            </a:r>
            <a:r>
              <a:rPr lang="en-US" sz="3200" dirty="0" smtClean="0"/>
              <a:t> Market </a:t>
            </a:r>
            <a:r>
              <a:rPr lang="en-US" sz="3200" dirty="0"/>
              <a:t>(CS)</a:t>
            </a:r>
            <a:endParaRPr lang="x-none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89AB1C-A803-4452-BA68-DF6A9587C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7" y="631366"/>
            <a:ext cx="3113013" cy="41344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425054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Tuhin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320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SO:34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28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70 </a:t>
            </a:r>
            <a:endParaRPr lang="x-non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67265" y="4774702"/>
            <a:ext cx="2118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3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Cs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CS Sale</a:t>
            </a:r>
            <a:r>
              <a:rPr lang="en-US" sz="1400" dirty="0"/>
              <a:t>: </a:t>
            </a:r>
            <a:r>
              <a:rPr lang="en-US" sz="1400" dirty="0" smtClean="0"/>
              <a:t>255</a:t>
            </a:r>
            <a:endParaRPr lang="en-US" sz="1400" dirty="0"/>
          </a:p>
          <a:p>
            <a:r>
              <a:rPr lang="en-US" sz="1400" dirty="0"/>
              <a:t>Average </a:t>
            </a:r>
            <a:r>
              <a:rPr lang="en-US" sz="1400" dirty="0" smtClean="0"/>
              <a:t>Sale:85 </a:t>
            </a:r>
            <a:r>
              <a:rPr lang="en-US" sz="1400" dirty="0"/>
              <a:t>pcs</a:t>
            </a:r>
          </a:p>
          <a:p>
            <a:endParaRPr lang="en-US" sz="1400" dirty="0"/>
          </a:p>
          <a:p>
            <a:r>
              <a:rPr lang="en-US" sz="1400" b="1" dirty="0">
                <a:highlight>
                  <a:srgbClr val="FFFF00"/>
                </a:highlight>
              </a:rPr>
              <a:t>Plan</a:t>
            </a:r>
            <a:r>
              <a:rPr lang="en-US" sz="1400" b="1" dirty="0" smtClean="0">
                <a:highlight>
                  <a:srgbClr val="FFFF00"/>
                </a:highlight>
              </a:rPr>
              <a:t>:</a:t>
            </a:r>
            <a:r>
              <a:rPr lang="en-US" sz="1400" dirty="0" smtClean="0"/>
              <a:t> Need to Bell Sign/</a:t>
            </a:r>
          </a:p>
          <a:p>
            <a:r>
              <a:rPr lang="en-US" sz="1400" dirty="0" smtClean="0"/>
              <a:t>Some Sticker Branding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60" y="634861"/>
            <a:ext cx="3107751" cy="4127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664332"/>
            <a:ext cx="3089877" cy="410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028115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Zilani</a:t>
            </a:r>
            <a:r>
              <a:rPr lang="en-US" sz="1200" dirty="0" smtClean="0"/>
              <a:t> Exclusive: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102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49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21</a:t>
            </a:r>
            <a:endParaRPr lang="en-US" sz="1200" dirty="0"/>
          </a:p>
          <a:p>
            <a:r>
              <a:rPr lang="en-US" sz="1200" dirty="0" smtClean="0"/>
              <a:t>Others:73 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336082" y="4755892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Desh</a:t>
            </a:r>
            <a:r>
              <a:rPr lang="en-US" sz="1200" dirty="0" smtClean="0"/>
              <a:t> Telecom</a:t>
            </a:r>
            <a:r>
              <a:rPr lang="en-US" sz="1200" dirty="0"/>
              <a:t>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26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SO:27 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18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44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37241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Natore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 smtClean="0"/>
              <a:t>(GRT)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881193" y="4065434"/>
            <a:ext cx="3437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Sale:820 Pcs</a:t>
            </a:r>
          </a:p>
          <a:p>
            <a:r>
              <a:rPr lang="en-US" sz="1400" dirty="0" smtClean="0"/>
              <a:t>Average Sale: 102pcs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881193" y="5092682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3917319" y="4065433"/>
            <a:ext cx="220578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 : 16pcs</a:t>
            </a:r>
            <a:endParaRPr lang="en-US" sz="1600" dirty="0"/>
          </a:p>
          <a:p>
            <a:r>
              <a:rPr lang="en-US" sz="1600" dirty="0" smtClean="0"/>
              <a:t>V : 18 pcs</a:t>
            </a:r>
            <a:endParaRPr lang="en-US" sz="1600" dirty="0" smtClean="0"/>
          </a:p>
          <a:p>
            <a:r>
              <a:rPr lang="en-US" sz="1600" dirty="0" smtClean="0"/>
              <a:t>O :12pcs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10 pcs</a:t>
            </a:r>
            <a:endParaRPr lang="en-US" sz="1600" dirty="0" smtClean="0"/>
          </a:p>
          <a:p>
            <a:r>
              <a:rPr lang="en-US" sz="1600" dirty="0" smtClean="0"/>
              <a:t>S : 8pcs</a:t>
            </a:r>
            <a:endParaRPr lang="en-US" sz="1600" dirty="0" smtClean="0"/>
          </a:p>
          <a:p>
            <a:r>
              <a:rPr lang="en-US" sz="1600" dirty="0" smtClean="0"/>
              <a:t>T : 10pcs</a:t>
            </a:r>
            <a:endParaRPr lang="en-US" sz="1600" dirty="0" smtClean="0"/>
          </a:p>
          <a:p>
            <a:r>
              <a:rPr lang="en-US" sz="1600" dirty="0" smtClean="0"/>
              <a:t>I : 8pcs</a:t>
            </a:r>
            <a:endParaRPr lang="en-US" sz="1600" dirty="0" smtClean="0"/>
          </a:p>
          <a:p>
            <a:r>
              <a:rPr lang="en-US" sz="1600" dirty="0" smtClean="0"/>
              <a:t>Other</a:t>
            </a:r>
            <a:r>
              <a:rPr lang="en-US" sz="1600" dirty="0"/>
              <a:t>: </a:t>
            </a:r>
            <a:r>
              <a:rPr lang="en-US" sz="1600" dirty="0" smtClean="0"/>
              <a:t>20pcs</a:t>
            </a:r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3" y="796584"/>
            <a:ext cx="10058400" cy="29802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Natore </a:t>
            </a:r>
            <a:r>
              <a:rPr lang="en-US" sz="2000" b="1" dirty="0" err="1" smtClean="0"/>
              <a:t>Lalpur</a:t>
            </a:r>
            <a:r>
              <a:rPr lang="en-US" sz="2000" b="1" dirty="0" smtClean="0"/>
              <a:t> </a:t>
            </a:r>
            <a:r>
              <a:rPr lang="en-US" sz="2000" b="1" dirty="0" smtClean="0"/>
              <a:t>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450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100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22.22%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Share:14.89%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Share:15.55%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SO:19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Share:4.22%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Share:8.66%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SO:52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Share:11.56%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Share:3.33%</a:t>
            </a:r>
            <a:endParaRPr lang="en-US" sz="1600" dirty="0"/>
          </a:p>
          <a:p>
            <a:r>
              <a:rPr lang="en-US" sz="1600" dirty="0" smtClean="0"/>
              <a:t>Other:88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Share:19.55%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199011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(94 pcs)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CS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 </a:t>
            </a:r>
            <a:r>
              <a:rPr lang="en-US" sz="1600" dirty="0"/>
              <a:t>:1 </a:t>
            </a:r>
            <a:r>
              <a:rPr lang="en-US" sz="1600" dirty="0" smtClean="0"/>
              <a:t>(42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V CS </a:t>
            </a:r>
            <a:r>
              <a:rPr lang="en-US" sz="1600" dirty="0"/>
              <a:t>Share: </a:t>
            </a:r>
            <a:r>
              <a:rPr lang="en-US" sz="1600" dirty="0" smtClean="0"/>
              <a:t>50%</a:t>
            </a:r>
            <a:endParaRPr lang="en-US" sz="1600" dirty="0"/>
          </a:p>
          <a:p>
            <a:r>
              <a:rPr lang="en-US" sz="1600" dirty="0"/>
              <a:t>O CS:1 </a:t>
            </a:r>
            <a:r>
              <a:rPr lang="en-US" sz="1600" dirty="0" smtClean="0"/>
              <a:t>(40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5</a:t>
            </a:r>
            <a:r>
              <a:rPr lang="en-US" sz="1600" dirty="0" smtClean="0"/>
              <a:t>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4</a:t>
            </a:r>
            <a:endParaRPr lang="en-US" sz="1600" dirty="0"/>
          </a:p>
          <a:p>
            <a:r>
              <a:rPr lang="en-US" sz="1600" dirty="0"/>
              <a:t>R WOD: 4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4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WOD:4</a:t>
            </a:r>
            <a:endParaRPr lang="en-US" sz="1600" dirty="0"/>
          </a:p>
          <a:p>
            <a:r>
              <a:rPr lang="en-US" sz="1600" dirty="0"/>
              <a:t>T WOD: 4</a:t>
            </a:r>
          </a:p>
          <a:p>
            <a:r>
              <a:rPr lang="en-US" sz="1600" dirty="0"/>
              <a:t>I WOD: 4</a:t>
            </a:r>
          </a:p>
          <a:p>
            <a:r>
              <a:rPr lang="en-US" sz="1600" dirty="0" smtClean="0"/>
              <a:t>Others WOD: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: </a:t>
            </a:r>
            <a:r>
              <a:rPr lang="en-US" sz="1600" dirty="0" smtClean="0"/>
              <a:t>2(6pcs</a:t>
            </a:r>
            <a:r>
              <a:rPr lang="en-US" sz="1600" dirty="0"/>
              <a:t>)</a:t>
            </a:r>
          </a:p>
          <a:p>
            <a:r>
              <a:rPr lang="en-US" sz="1600" dirty="0"/>
              <a:t>R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: </a:t>
            </a:r>
            <a:r>
              <a:rPr lang="en-US" sz="1600" dirty="0" smtClean="0"/>
              <a:t>3(10 pcs)</a:t>
            </a:r>
          </a:p>
          <a:p>
            <a:r>
              <a:rPr lang="en-US" sz="1600" dirty="0" smtClean="0"/>
              <a:t>V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:</a:t>
            </a:r>
            <a:r>
              <a:rPr lang="en-US" sz="1600" dirty="0" smtClean="0"/>
              <a:t>3(31pcs)</a:t>
            </a:r>
          </a:p>
          <a:p>
            <a:r>
              <a:rPr lang="en-US" sz="1600" dirty="0" smtClean="0"/>
              <a:t>O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: </a:t>
            </a:r>
            <a:r>
              <a:rPr lang="en-US" sz="1600" dirty="0" smtClean="0"/>
              <a:t>4(9 pcs)</a:t>
            </a:r>
          </a:p>
          <a:p>
            <a:r>
              <a:rPr lang="en-US" sz="1600" dirty="0" smtClean="0"/>
              <a:t>X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: </a:t>
            </a:r>
            <a:r>
              <a:rPr lang="en-US" sz="1600" dirty="0" smtClean="0"/>
              <a:t>4(39 pcs)</a:t>
            </a:r>
          </a:p>
          <a:p>
            <a:r>
              <a:rPr lang="en-US" sz="1600" dirty="0" smtClean="0"/>
              <a:t>S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: </a:t>
            </a:r>
            <a:r>
              <a:rPr lang="en-US" sz="1600" dirty="0"/>
              <a:t>4</a:t>
            </a:r>
            <a:r>
              <a:rPr lang="en-US" sz="1600" dirty="0" smtClean="0"/>
              <a:t> (38pcs)</a:t>
            </a:r>
          </a:p>
          <a:p>
            <a:r>
              <a:rPr lang="en-US" sz="1600" dirty="0" smtClean="0"/>
              <a:t>T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: </a:t>
            </a:r>
            <a:r>
              <a:rPr lang="en-US" sz="1600" dirty="0" smtClean="0"/>
              <a:t>4 (15pcs)</a:t>
            </a:r>
          </a:p>
          <a:p>
            <a:r>
              <a:rPr lang="en-US" sz="1600" dirty="0" smtClean="0"/>
              <a:t>I </a:t>
            </a:r>
            <a:r>
              <a:rPr lang="en-US" sz="1600" dirty="0" smtClean="0"/>
              <a:t>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(86pcs)</a:t>
            </a:r>
          </a:p>
          <a:p>
            <a:r>
              <a:rPr lang="en-US" sz="1600" dirty="0" smtClean="0"/>
              <a:t>Others </a:t>
            </a:r>
            <a:r>
              <a:rPr lang="en-US" sz="1600" dirty="0" smtClean="0"/>
              <a:t> </a:t>
            </a:r>
            <a:r>
              <a:rPr lang="en-US" sz="1600" dirty="0"/>
              <a:t>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Inventory:12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3.5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smtClean="0"/>
              <a:t>Natore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7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Lalpur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70" y="4707481"/>
            <a:ext cx="2103983" cy="17796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62" y="4596608"/>
            <a:ext cx="3250649" cy="18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1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Natore </a:t>
            </a:r>
            <a:r>
              <a:rPr lang="en-US" sz="2800" b="1" dirty="0" err="1" smtClean="0"/>
              <a:t>Lalpur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(BS)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844924" y="28321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151344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3623</Words>
  <Application>Microsoft Office PowerPoint</Application>
  <PresentationFormat>Widescreen</PresentationFormat>
  <Paragraphs>825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Natore District</vt:lpstr>
      <vt:lpstr>Natore_Sadar Market: </vt:lpstr>
      <vt:lpstr>Natore Sadar Market (Realme BS)</vt:lpstr>
      <vt:lpstr>Natore Sadar Market (Samsung BS)</vt:lpstr>
      <vt:lpstr>Natore Sadar Market (MI, Vivo, Oppo BS)</vt:lpstr>
      <vt:lpstr>Natore Sadar Market (CS)</vt:lpstr>
      <vt:lpstr>Natore Sadar Market (GRT)</vt:lpstr>
      <vt:lpstr>Natore Lalpur Thana Market: </vt:lpstr>
      <vt:lpstr>Natore Lalpur Thana Market (BS)</vt:lpstr>
      <vt:lpstr>Natore Lalpur Thana Market (CS)</vt:lpstr>
      <vt:lpstr>Natore Lalpur Thana Market (GRT)</vt:lpstr>
      <vt:lpstr>Natore  Singra Thana Market: </vt:lpstr>
      <vt:lpstr>Natore  Singra Thana Market (BS)</vt:lpstr>
      <vt:lpstr>Natore  Singra Thana Market (CS)</vt:lpstr>
      <vt:lpstr>Natore Singra Thana Market (GRT)</vt:lpstr>
      <vt:lpstr>Natore Gurudaspur Thana Market: </vt:lpstr>
      <vt:lpstr>Natore Gurudaspur Thana Market (BS)</vt:lpstr>
      <vt:lpstr>Natore Gurudaspur Thana Market (CS)</vt:lpstr>
      <vt:lpstr>Natore Gurudaspur Thana Market (GRT)</vt:lpstr>
      <vt:lpstr>Natore Boraigram Thana Market: </vt:lpstr>
      <vt:lpstr>Natore Boraigram Thana Market (BS)</vt:lpstr>
      <vt:lpstr>Natore Boraigram Thana Market (GRT)</vt:lpstr>
      <vt:lpstr>Natore Bagatipara Thana Market: </vt:lpstr>
      <vt:lpstr>Natore Bagatipara Thana Market (BS)</vt:lpstr>
      <vt:lpstr>Natore Bagatipara Thana Market (GRT)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Kawsar Ahmed</dc:creator>
  <cp:lastModifiedBy>8801715116767</cp:lastModifiedBy>
  <cp:revision>288</cp:revision>
  <dcterms:created xsi:type="dcterms:W3CDTF">2022-02-05T16:29:35Z</dcterms:created>
  <dcterms:modified xsi:type="dcterms:W3CDTF">2022-02-15T13:10:09Z</dcterms:modified>
</cp:coreProperties>
</file>